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4" r:id="rId2"/>
  </p:sldMasterIdLst>
  <p:notesMasterIdLst>
    <p:notesMasterId r:id="rId15"/>
  </p:notesMasterIdLst>
  <p:handoutMasterIdLst>
    <p:handoutMasterId r:id="rId16"/>
  </p:handoutMasterIdLst>
  <p:sldIdLst>
    <p:sldId id="261" r:id="rId3"/>
    <p:sldId id="268" r:id="rId4"/>
    <p:sldId id="262" r:id="rId5"/>
    <p:sldId id="267" r:id="rId6"/>
    <p:sldId id="263" r:id="rId7"/>
    <p:sldId id="275" r:id="rId8"/>
    <p:sldId id="264" r:id="rId9"/>
    <p:sldId id="276" r:id="rId10"/>
    <p:sldId id="269" r:id="rId11"/>
    <p:sldId id="274" r:id="rId12"/>
    <p:sldId id="266" r:id="rId13"/>
    <p:sldId id="271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4D5D"/>
    <a:srgbClr val="DCE7F0"/>
    <a:srgbClr val="1D8DB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30-5-2025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30-5-2025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One of the key motivations for our project comes from the fact that </a:t>
            </a:r>
            <a:r>
              <a:rPr lang="en-US" b="0"/>
              <a:t>emotional awareness doesn't come easily to everyone</a:t>
            </a:r>
          </a:p>
          <a:p>
            <a:endParaRPr lang="en-US" b="0"/>
          </a:p>
          <a:p>
            <a:r>
              <a:rPr lang="en-US"/>
              <a:t>There are many individuals who struggle to interpret facial expressions, I can </a:t>
            </a:r>
            <a:r>
              <a:rPr lang="en-US" err="1"/>
              <a:t>definitnetly</a:t>
            </a:r>
            <a:r>
              <a:rPr lang="en-US"/>
              <a:t> relate myself where I have wrongly interpreted people’s facial expressions which led to awkward situation,</a:t>
            </a:r>
          </a:p>
          <a:p>
            <a:endParaRPr lang="en-US"/>
          </a:p>
          <a:p>
            <a:r>
              <a:rPr lang="en-US"/>
              <a:t>But there are also individuals who suffers </a:t>
            </a:r>
            <a:r>
              <a:rPr lang="en-US" err="1"/>
              <a:t>frim</a:t>
            </a:r>
            <a:r>
              <a:rPr lang="en-US"/>
              <a:t> autism spectrum disorder or people with neurological condition like </a:t>
            </a:r>
            <a:r>
              <a:rPr lang="en-US" err="1"/>
              <a:t>alexithmia</a:t>
            </a:r>
            <a:r>
              <a:rPr lang="en-US"/>
              <a:t> who is emotionally blind.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But it’s not just medical — even in everyday life, many </a:t>
            </a:r>
            <a:r>
              <a:rPr lang="en-US" b="0"/>
              <a:t>people feel awkward in social settings</a:t>
            </a:r>
            <a:r>
              <a:rPr lang="en-US"/>
              <a:t>, unsure how to read subtle emotional cues from others.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/>
              <a:t>Our project acts like a kind of augmented emotional coach — giving users real-time hints about how others are feeling. Over time, this can help people learn to recognize emotions more effectively, and become more confident in social interaction.</a:t>
            </a:r>
          </a:p>
          <a:p>
            <a:endParaRPr lang="en-00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03165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Another key motivation we had was found during the brainstorm stage of our project, where we found </a:t>
            </a:r>
            <a:r>
              <a:rPr lang="en-US" err="1"/>
              <a:t>wether</a:t>
            </a:r>
            <a:r>
              <a:rPr lang="en-US"/>
              <a:t> in </a:t>
            </a:r>
            <a:r>
              <a:rPr lang="en-US" err="1"/>
              <a:t>virual</a:t>
            </a:r>
            <a:r>
              <a:rPr lang="en-US"/>
              <a:t>, augmented or mixed reality, there is no emotional aspect to the application used nowadays. For example AR is usually used for navigation, information, or </a:t>
            </a:r>
            <a:r>
              <a:rPr lang="en-US" err="1"/>
              <a:t>entermainment</a:t>
            </a:r>
            <a:r>
              <a:rPr lang="en-US"/>
              <a:t>, rarely used in a emotional context. </a:t>
            </a:r>
          </a:p>
          <a:p>
            <a:r>
              <a:rPr lang="en-US"/>
              <a:t>So, we </a:t>
            </a:r>
            <a:r>
              <a:rPr lang="en-US" err="1"/>
              <a:t>dediced</a:t>
            </a:r>
            <a:r>
              <a:rPr lang="en-US"/>
              <a:t> to visualize how people are feeling in real time to make AR application, and interactions more empathetic. </a:t>
            </a:r>
          </a:p>
          <a:p>
            <a:endParaRPr lang="en-US"/>
          </a:p>
          <a:p>
            <a:r>
              <a:rPr lang="en-US"/>
              <a:t>Now let’s about the approach we took to put this system together.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9534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5814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9455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0" name="Rechthoek 9"/>
          <p:cNvSpPr/>
          <p:nvPr userDrawn="1"/>
        </p:nvSpPr>
        <p:spPr>
          <a:xfrm>
            <a:off x="0" y="648000"/>
            <a:ext cx="12193200" cy="621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 userDrawn="1"/>
        </p:nvSpPr>
        <p:spPr>
          <a:xfrm>
            <a:off x="0" y="647998"/>
            <a:ext cx="12193200" cy="44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"/>
            <a:ext cx="2018135" cy="720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096524" cy="4024798"/>
          </a:xfrm>
        </p:spPr>
        <p:txBody>
          <a:bodyPr anchor="ctr" anchorCtr="0">
            <a:normAutofit/>
          </a:bodyPr>
          <a:lstStyle>
            <a:lvl1pPr algn="l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575999" y="5392801"/>
            <a:ext cx="6096524" cy="730188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48525" y="1654175"/>
            <a:ext cx="4368673" cy="44688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  <p15:guide id="2" pos="4203">
          <p15:clr>
            <a:srgbClr val="FBAE40"/>
          </p15:clr>
        </p15:guide>
        <p15:guide id="3" orient="horz" pos="397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/>
        </p:nvSpPr>
        <p:spPr>
          <a:xfrm>
            <a:off x="0" y="647998"/>
            <a:ext cx="12193200" cy="6210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60000"/>
            <a:ext cx="2018135" cy="720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1350253"/>
            <a:ext cx="4648209" cy="5507747"/>
          </a:xfrm>
          <a:prstGeom prst="rect">
            <a:avLst/>
          </a:prstGeom>
        </p:spPr>
      </p:pic>
      <p:sp>
        <p:nvSpPr>
          <p:cNvPr id="12" name="Ondertitel 2"/>
          <p:cNvSpPr>
            <a:spLocks noGrp="1"/>
          </p:cNvSpPr>
          <p:nvPr>
            <p:ph type="subTitle" idx="1"/>
          </p:nvPr>
        </p:nvSpPr>
        <p:spPr>
          <a:xfrm>
            <a:off x="576003" y="4359604"/>
            <a:ext cx="8333999" cy="1655999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6000" y="1800000"/>
            <a:ext cx="8334000" cy="23868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332038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A7081-D270-4FBF-AE40-A52D674243CC}" type="datetime1">
              <a:rPr lang="nl-BE" smtClean="0"/>
              <a:t>30/05/2025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‹#›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 baseline="0">
                <a:solidFill>
                  <a:srgbClr val="1D8DB0"/>
                </a:solidFill>
              </a:defRPr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005E77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22770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9415A-EEF6-439C-A913-189A8C067023}" type="datetime1">
              <a:rPr lang="nl-BE" smtClean="0"/>
              <a:t>30/05/2025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‹#›</a:t>
            </a:fld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9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2F4D5D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270691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DF125-8D2F-407C-A946-0B214A077F46}" type="datetime1">
              <a:rPr lang="nl-BE" smtClean="0"/>
              <a:t>30/05/2025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524" cy="2386800"/>
          </a:xfrm>
        </p:spPr>
        <p:txBody>
          <a:bodyPr anchor="b"/>
          <a:lstStyle>
            <a:lvl1pPr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66779-A426-4C6E-B33F-12BA9B572EC4}" type="datetime1">
              <a:rPr lang="nl-BE" smtClean="0"/>
              <a:t>30/05/2025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7248262" y="3248513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43">
          <p15:clr>
            <a:srgbClr val="FBAE40"/>
          </p15:clr>
        </p15:guide>
        <p15:guide id="2" pos="420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264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DF61B-1080-4D20-8EAC-F5AC55182461}" type="datetime1">
              <a:rPr lang="nl-BE" smtClean="0"/>
              <a:t>30/05/2025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50403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43" userDrawn="1">
          <p15:clr>
            <a:srgbClr val="FBAE40"/>
          </p15:clr>
        </p15:guide>
        <p15:guide id="2" pos="4203" userDrawn="1">
          <p15:clr>
            <a:srgbClr val="FBAE40"/>
          </p15:clr>
        </p15:guide>
        <p15:guide id="3" orient="horz" pos="36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F625-24B7-4F40-98BC-AFA043082CE9}" type="datetime1">
              <a:rPr lang="nl-BE" smtClean="0"/>
              <a:t>30/05/2025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9" name="Tijdelijke aanduiding voor tekst 2"/>
          <p:cNvSpPr>
            <a:spLocks noGrp="1"/>
          </p:cNvSpPr>
          <p:nvPr>
            <p:ph idx="1"/>
          </p:nvPr>
        </p:nvSpPr>
        <p:spPr>
          <a:xfrm>
            <a:off x="576000" y="1656000"/>
            <a:ext cx="54000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6217200" y="1656000"/>
            <a:ext cx="5400000" cy="446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5958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5421575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76000" y="2276271"/>
            <a:ext cx="5421575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56000"/>
            <a:ext cx="5445000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276271"/>
            <a:ext cx="5445000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342B6-1303-46D4-9581-5E95FC0B22E4}" type="datetime1">
              <a:rPr lang="nl-BE" smtClean="0"/>
              <a:t>30/05/2025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84001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F3976-FDFC-4D8C-ACD3-BCE6A597C36A}" type="datetime1">
              <a:rPr lang="nl-BE" smtClean="0"/>
              <a:t>30/05/2025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663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EA79-DE61-4EF0-8C65-B83CEE2687EB}" type="datetime1">
              <a:rPr lang="nl-BE" smtClean="0"/>
              <a:t>30/05/2025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772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Sl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0" y="0"/>
            <a:ext cx="12193200" cy="6209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9120" y="510988"/>
            <a:ext cx="11039793" cy="5184424"/>
          </a:xfrm>
        </p:spPr>
        <p:txBody>
          <a:bodyPr anchor="ctr" anchorCtr="0">
            <a:no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EC5B9-2DE2-43DC-AAE2-5679419BAC4A}" type="datetime1">
              <a:rPr lang="nl-BE" smtClean="0"/>
              <a:t>30/05/2025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Faculteit, departement, dienst …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1200" y="6353999"/>
            <a:ext cx="1008305" cy="360000"/>
          </a:xfrm>
          <a:prstGeom prst="rect">
            <a:avLst/>
          </a:prstGeom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BB46EC33-4D1A-4426-91DF-270C2E654CCE}" type="datetime1">
              <a:rPr lang="nl-BE" smtClean="0"/>
              <a:t>30/05/2025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033600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l-NL"/>
              <a:t>Faculteit, departement, dienst …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61" r:id="rId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2" userDrawn="1">
          <p15:clr>
            <a:srgbClr val="F26B43"/>
          </p15:clr>
        </p15:guide>
        <p15:guide id="2" pos="7319" userDrawn="1">
          <p15:clr>
            <a:srgbClr val="F26B43"/>
          </p15:clr>
        </p15:guide>
        <p15:guide id="3" orient="horz" pos="3857" userDrawn="1">
          <p15:clr>
            <a:srgbClr val="F26B43"/>
          </p15:clr>
        </p15:guide>
        <p15:guide id="4" pos="36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1200" y="6353999"/>
            <a:ext cx="1008305" cy="360000"/>
          </a:xfrm>
          <a:prstGeom prst="rect">
            <a:avLst/>
          </a:prstGeom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16000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48C250A7-EEA6-4BD5-AB95-D7BF57F3506B}" type="datetime1">
              <a:rPr lang="nl-BE" smtClean="0"/>
              <a:t>30/05/2025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033600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l-NL"/>
              <a:t>Faculteit, departement, dienst …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252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672526" cy="4024798"/>
          </a:xfrm>
        </p:spPr>
        <p:txBody>
          <a:bodyPr/>
          <a:lstStyle/>
          <a:p>
            <a:r>
              <a:rPr lang="nl-NL"/>
              <a:t>VibeSniffa: Emotion Reconigtion &amp; Visualization Using Oculus Quest 3 </a:t>
            </a:r>
          </a:p>
        </p:txBody>
      </p:sp>
      <p:sp>
        <p:nvSpPr>
          <p:cNvPr id="9" name="Ondertitel 8"/>
          <p:cNvSpPr>
            <a:spLocks noGrp="1"/>
          </p:cNvSpPr>
          <p:nvPr>
            <p:ph type="subTitle" idx="1"/>
          </p:nvPr>
        </p:nvSpPr>
        <p:spPr>
          <a:xfrm>
            <a:off x="520766" y="5498889"/>
            <a:ext cx="5978225" cy="730188"/>
          </a:xfrm>
        </p:spPr>
        <p:txBody>
          <a:bodyPr>
            <a:normAutofit/>
          </a:bodyPr>
          <a:lstStyle/>
          <a:p>
            <a:r>
              <a:rPr lang="nl-NL" sz="2200"/>
              <a:t>By: Hengyu Li, Matteo Sakr, Yoonseo Chung, Yusuf Hussein, Yousef Masad</a:t>
            </a:r>
          </a:p>
        </p:txBody>
      </p:sp>
      <p:pic>
        <p:nvPicPr>
          <p:cNvPr id="3" name="Picture Placeholder 2" descr="A person wearing virtual reality goggles&#10;&#10;AI-generated content may be incorrect.">
            <a:extLst>
              <a:ext uri="{FF2B5EF4-FFF2-40B4-BE49-F238E27FC236}">
                <a16:creationId xmlns:a16="http://schemas.microsoft.com/office/drawing/2014/main" id="{E6F853C2-FDDC-4045-26A2-34116821A25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641" r="6703"/>
          <a:stretch/>
        </p:blipFill>
        <p:spPr>
          <a:xfrm>
            <a:off x="6924041" y="1789375"/>
            <a:ext cx="4924254" cy="3788465"/>
          </a:xfrm>
        </p:spPr>
      </p:pic>
    </p:spTree>
    <p:extLst>
      <p:ext uri="{BB962C8B-B14F-4D97-AF65-F5344CB8AC3E}">
        <p14:creationId xmlns:p14="http://schemas.microsoft.com/office/powerpoint/2010/main" val="362829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45160-5922-6320-6C25-2BF667929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3200069-10B8-380C-E3BF-604070657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56000"/>
            <a:ext cx="7004376" cy="4464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>
                <a:solidFill>
                  <a:srgbClr val="2F4D5D"/>
                </a:solidFill>
                <a:latin typeface="Arial"/>
                <a:cs typeface="Arial"/>
              </a:rPr>
              <a:t>Real Time Performance Issues: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>
                <a:latin typeface="Arial"/>
                <a:cs typeface="Arial"/>
              </a:rPr>
              <a:t>Correct for 1 Camera Usage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>
                <a:latin typeface="Arial"/>
                <a:cs typeface="Arial"/>
              </a:rPr>
              <a:t>Improve Models Used or Smooth Outputs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>
                <a:cs typeface="Arial"/>
              </a:rPr>
              <a:t>Deploy AI models on device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>
                <a:latin typeface="Arial"/>
                <a:cs typeface="Arial"/>
              </a:rPr>
              <a:t>Higher Frequency Processing</a:t>
            </a:r>
          </a:p>
          <a:p>
            <a:pPr lvl="1"/>
            <a:r>
              <a:rPr lang="en-US">
                <a:latin typeface="Arial"/>
                <a:cs typeface="Arial"/>
              </a:rPr>
              <a:t>Model Inaccuracies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>
                <a:latin typeface="Arial"/>
                <a:cs typeface="Arial"/>
              </a:rPr>
              <a:t>Box Movement Smoothing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>
                <a:latin typeface="Arial"/>
                <a:cs typeface="Arial"/>
              </a:rPr>
              <a:t>Hiding Boxes and Only Showing Text Above Screen</a:t>
            </a:r>
            <a:endParaRPr lang="en-US">
              <a:latin typeface="Arial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4E623E-1F5B-F4D2-67F7-50DF4E387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Campus Groep T, Extended Reality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5F9DD-6C02-28A4-3B96-9DCE21448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10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431D14F-0C8E-60CB-AA29-6D0AE6D7F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1613138"/>
          </a:xfrm>
        </p:spPr>
        <p:txBody>
          <a:bodyPr>
            <a:normAutofit/>
          </a:bodyPr>
          <a:lstStyle/>
          <a:p>
            <a:r>
              <a:rPr lang="en-US"/>
              <a:t>Limitation of our project:</a:t>
            </a:r>
            <a:br>
              <a:rPr lang="en-US"/>
            </a:br>
            <a:r>
              <a:rPr lang="en-US" sz="2200"/>
              <a:t>Solutions</a:t>
            </a:r>
            <a:br>
              <a:rPr lang="en-US"/>
            </a:br>
            <a:endParaRPr lang="en-001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DC2543-D17C-E09D-BD71-B072C5FE3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1315" y="2154570"/>
            <a:ext cx="3104107" cy="212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75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A7EB40C-B939-BCD7-4471-F83B81971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Arial"/>
                <a:cs typeface="Arial"/>
              </a:rPr>
              <a:t>Successfully created a real-time emotion detection pipeline in MR using face detection (YOLO), ML emotion classification, and GPT-based interpretation.</a:t>
            </a:r>
            <a:endParaRPr lang="en-US">
              <a:latin typeface="Arial"/>
              <a:cs typeface="Arial" charset="0"/>
            </a:endParaRPr>
          </a:p>
          <a:p>
            <a:pPr marL="342900" indent="-342900"/>
            <a:r>
              <a:rPr lang="en-US" b="1">
                <a:cs typeface="Arial"/>
              </a:rPr>
              <a:t>Impact</a:t>
            </a:r>
            <a:r>
              <a:rPr lang="en-US">
                <a:cs typeface="Arial"/>
              </a:rPr>
              <a:t>:</a:t>
            </a:r>
            <a:endParaRPr lang="en-001">
              <a:cs typeface="Arial" charset="0"/>
            </a:endParaRPr>
          </a:p>
          <a:p>
            <a:pPr lvl="1"/>
            <a:r>
              <a:rPr lang="en-US">
                <a:latin typeface="Arial"/>
                <a:cs typeface="Arial"/>
              </a:rPr>
              <a:t>Adds a new layer of emotional intelligence to immersive platforms.</a:t>
            </a:r>
          </a:p>
          <a:p>
            <a:pPr lvl="1"/>
            <a:r>
              <a:rPr lang="en-US">
                <a:latin typeface="Arial"/>
                <a:cs typeface="Arial"/>
              </a:rPr>
              <a:t>Allows for another dimension of social interaction.</a:t>
            </a:r>
          </a:p>
          <a:p>
            <a:pPr lvl="1"/>
            <a:r>
              <a:rPr lang="en-US">
                <a:latin typeface="Arial"/>
                <a:cs typeface="Arial"/>
              </a:rPr>
              <a:t>Can be used in medical &amp; psychological applications</a:t>
            </a:r>
            <a:endParaRPr lang="en-001">
              <a:cs typeface="Arial" charset="0"/>
            </a:endParaRPr>
          </a:p>
          <a:p>
            <a:pPr marL="342900" indent="-342900"/>
            <a:r>
              <a:rPr lang="en-US" b="1">
                <a:cs typeface="Arial"/>
              </a:rPr>
              <a:t>Future Work</a:t>
            </a:r>
            <a:r>
              <a:rPr lang="en-US">
                <a:cs typeface="Arial"/>
              </a:rPr>
              <a:t>:</a:t>
            </a:r>
            <a:endParaRPr lang="en-001">
              <a:cs typeface="Arial" charset="0"/>
            </a:endParaRPr>
          </a:p>
          <a:p>
            <a:pPr lvl="1"/>
            <a:r>
              <a:rPr lang="en-US">
                <a:latin typeface="Arial"/>
                <a:cs typeface="Arial"/>
              </a:rPr>
              <a:t>Explore direct emotional response adaptation in the MR environment (e.g., change scene based on emotion).</a:t>
            </a:r>
            <a:endParaRPr lang="en-001">
              <a:cs typeface="Arial" charset="0"/>
            </a:endParaRPr>
          </a:p>
          <a:p>
            <a:pPr lvl="1"/>
            <a:r>
              <a:rPr lang="en-US">
                <a:latin typeface="Arial"/>
                <a:cs typeface="Arial"/>
              </a:rPr>
              <a:t>Optimize latency and on-device processing for scalability.</a:t>
            </a:r>
            <a:endParaRPr lang="en-001">
              <a:cs typeface="Arial" charset="0"/>
            </a:endParaRPr>
          </a:p>
          <a:p>
            <a:endParaRPr lang="en-001">
              <a:cs typeface="Arial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03A901-2FB8-5539-B5DA-1F8237C8D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Campus Groep T, Extended Reality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B7AF51-EC3A-A727-A1B8-40B4C7742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11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91A9A85-246C-B0F8-B071-A0042A9A6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300" y="194336"/>
            <a:ext cx="11041200" cy="1152000"/>
          </a:xfrm>
        </p:spPr>
        <p:txBody>
          <a:bodyPr/>
          <a:lstStyle/>
          <a:p>
            <a:r>
              <a:rPr lang="en-US"/>
              <a:t>Conclusion</a:t>
            </a:r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27554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869B93-9501-7650-461D-95D36B0F6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Campus Groep T, Extended Reality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381E2-61AB-0718-B730-474889EAD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12</a:t>
            </a:fld>
            <a:endParaRPr lang="nl-NL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7F774B8-3BD8-248A-A26F-BB7D807C8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875" y="1899022"/>
            <a:ext cx="11041200" cy="1152000"/>
          </a:xfrm>
        </p:spPr>
        <p:txBody>
          <a:bodyPr/>
          <a:lstStyle/>
          <a:p>
            <a:pPr algn="ctr"/>
            <a:r>
              <a:rPr lang="en-US"/>
              <a:t>Thank You for listening !</a:t>
            </a:r>
            <a:endParaRPr lang="en-001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506FF847-A7E0-124D-770B-E5F2F3A2E635}"/>
              </a:ext>
            </a:extLst>
          </p:cNvPr>
          <p:cNvSpPr txBox="1">
            <a:spLocks/>
          </p:cNvSpPr>
          <p:nvPr/>
        </p:nvSpPr>
        <p:spPr>
          <a:xfrm>
            <a:off x="513000" y="3318951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baseline="0">
                <a:solidFill>
                  <a:schemeClr val="tx2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Q&amp;A Time !</a:t>
            </a:r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831336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7416AF-A0F5-CA9C-6A1A-3A87B4B18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None/>
            </a:pPr>
            <a:r>
              <a:rPr lang="en-US"/>
              <a:t>• </a:t>
            </a:r>
            <a:r>
              <a:rPr lang="en-US" b="1"/>
              <a:t>Motivation</a:t>
            </a:r>
            <a:r>
              <a:rPr lang="en-US"/>
              <a:t> – Why did we choose to work on this problem?</a:t>
            </a:r>
          </a:p>
          <a:p>
            <a:pPr>
              <a:lnSpc>
                <a:spcPct val="150000"/>
              </a:lnSpc>
              <a:buNone/>
            </a:pPr>
            <a:r>
              <a:rPr lang="en-US"/>
              <a:t>• </a:t>
            </a:r>
            <a:r>
              <a:rPr lang="en-US" b="1"/>
              <a:t>Approach</a:t>
            </a:r>
            <a:r>
              <a:rPr lang="en-US"/>
              <a:t> – How did we design and build our solution?</a:t>
            </a:r>
          </a:p>
          <a:p>
            <a:pPr>
              <a:lnSpc>
                <a:spcPct val="150000"/>
              </a:lnSpc>
              <a:buNone/>
            </a:pPr>
            <a:r>
              <a:rPr lang="en-US"/>
              <a:t>• </a:t>
            </a:r>
            <a:r>
              <a:rPr lang="en-US" b="1"/>
              <a:t>Results &amp; Demo</a:t>
            </a:r>
            <a:r>
              <a:rPr lang="en-US"/>
              <a:t> – What does the system do, and how well does it work?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/>
              <a:t>• </a:t>
            </a:r>
            <a:r>
              <a:rPr lang="en-US" b="1"/>
              <a:t>Limitations</a:t>
            </a:r>
            <a:r>
              <a:rPr lang="en-US"/>
              <a:t> – What challenges or constraints did we face?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/>
              <a:t>• </a:t>
            </a:r>
            <a:r>
              <a:rPr lang="en-US" b="1"/>
              <a:t>Conclusion</a:t>
            </a:r>
            <a:r>
              <a:rPr lang="en-US"/>
              <a:t> – What did we learn from building this project?</a:t>
            </a:r>
          </a:p>
          <a:p>
            <a:pPr marL="0" indent="0">
              <a:lnSpc>
                <a:spcPct val="150000"/>
              </a:lnSpc>
              <a:buNone/>
            </a:pP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F877BF-4BCF-A120-27EA-FF4B7F610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Campus Groep T, Extended Reality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FD5AD-BADE-5BF9-A781-74E268F22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2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99D26E6-45C6-8827-43C3-7353C0742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405295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990AA0-357C-A9BF-0EBC-F8A37E80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Campus Groep T, Extended Reality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C2A167-2B68-3AEB-E8FE-5C8262BD9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</a:t>
            </a:fld>
            <a:endParaRPr lang="nl-NL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77C18F-265C-F37C-B1AF-10A7B54EF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999" y="1656000"/>
            <a:ext cx="6232305" cy="4464000"/>
          </a:xfrm>
        </p:spPr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en-US" b="1"/>
              <a:t>Emotional Awareness is Hard for Many </a:t>
            </a:r>
          </a:p>
          <a:p>
            <a:pPr lvl="1"/>
            <a:r>
              <a:rPr lang="en-US"/>
              <a:t>Many people struggle to interpret others’ emotions accurately, such as people that suffers from: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Autism Spectrum Disorder (ASD)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Neurological conditions like </a:t>
            </a:r>
            <a:r>
              <a:rPr lang="en-US" b="1"/>
              <a:t>alexithymia</a:t>
            </a:r>
            <a:r>
              <a:rPr lang="en-US"/>
              <a:t>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/>
              <a:t>Others may simply feel awkward in social settings and benefit from gentle guidance.</a:t>
            </a:r>
          </a:p>
          <a:p>
            <a:pPr lvl="1"/>
            <a:r>
              <a:rPr lang="en-US" b="1"/>
              <a:t>Our project</a:t>
            </a:r>
            <a:r>
              <a:rPr lang="en-US"/>
              <a:t> acts like </a:t>
            </a:r>
            <a:r>
              <a:rPr lang="en-US" b="1"/>
              <a:t>augmented social coach</a:t>
            </a:r>
            <a:r>
              <a:rPr lang="en-US"/>
              <a:t>, helping users </a:t>
            </a:r>
            <a:r>
              <a:rPr lang="en-US" i="1"/>
              <a:t>learn to read emotions</a:t>
            </a:r>
            <a:r>
              <a:rPr lang="en-US"/>
              <a:t> over time.</a:t>
            </a:r>
          </a:p>
          <a:p>
            <a:pPr lvl="1"/>
            <a:endParaRPr lang="en-001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858DA15-89CC-F61E-3CCF-E42D5213E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  <a:endParaRPr lang="en-001"/>
          </a:p>
        </p:txBody>
      </p:sp>
      <p:pic>
        <p:nvPicPr>
          <p:cNvPr id="12" name="Content Placeholder 11" descr="A group of people with different facial expressions&#10;&#10;AI-generated content may be incorrect.">
            <a:extLst>
              <a:ext uri="{FF2B5EF4-FFF2-40B4-BE49-F238E27FC236}">
                <a16:creationId xmlns:a16="http://schemas.microsoft.com/office/drawing/2014/main" id="{24151E39-089B-500D-D540-AB3D88E1720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7422648" y="1877895"/>
            <a:ext cx="3820175" cy="3618979"/>
          </a:xfrm>
        </p:spPr>
      </p:pic>
    </p:spTree>
    <p:extLst>
      <p:ext uri="{BB962C8B-B14F-4D97-AF65-F5344CB8AC3E}">
        <p14:creationId xmlns:p14="http://schemas.microsoft.com/office/powerpoint/2010/main" val="2195370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1CED13-876B-3740-426F-8C093F775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Campus Groep T, Extended Reality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38A9AD-049A-DD85-EDB6-F3D01CD0E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4</a:t>
            </a:fld>
            <a:endParaRPr lang="nl-NL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862120-5F7C-4E51-2340-5131FB69A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726" y="1613041"/>
            <a:ext cx="6008908" cy="4464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/>
              <a:t>2. Bringing Emotional Intelligence into Augmented Reality</a:t>
            </a:r>
          </a:p>
          <a:p>
            <a:pPr lvl="1"/>
            <a:r>
              <a:rPr lang="en-US"/>
              <a:t>AR is usually used for navigation, information, or entertainment — but </a:t>
            </a:r>
            <a:r>
              <a:rPr lang="en-US" b="1"/>
              <a:t>very rarely for emotional context.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The ability to </a:t>
            </a:r>
            <a:r>
              <a:rPr lang="en-US" b="1"/>
              <a:t>visualize</a:t>
            </a:r>
            <a:r>
              <a:rPr lang="en-US"/>
              <a:t> how people are feeling in</a:t>
            </a:r>
            <a:r>
              <a:rPr lang="en-US" b="1"/>
              <a:t> real time</a:t>
            </a:r>
            <a:r>
              <a:rPr lang="en-US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This could lead to more empathetic interactions and more socially aware AR applications.</a:t>
            </a:r>
          </a:p>
          <a:p>
            <a:endParaRPr lang="en-001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6A93103-73D3-EDA9-AA1E-A219BB246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  <a:endParaRPr lang="en-001"/>
          </a:p>
        </p:txBody>
      </p:sp>
      <p:pic>
        <p:nvPicPr>
          <p:cNvPr id="12" name="Content Placeholder 11" descr="A person looking at a person wearing a vr headset&#10;&#10;AI-generated content may be incorrect.">
            <a:extLst>
              <a:ext uri="{FF2B5EF4-FFF2-40B4-BE49-F238E27FC236}">
                <a16:creationId xmlns:a16="http://schemas.microsoft.com/office/drawing/2014/main" id="{4237828E-93A0-D40B-80FE-1249778735E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6768973" y="1983236"/>
            <a:ext cx="4651822" cy="3101215"/>
          </a:xfrm>
        </p:spPr>
      </p:pic>
    </p:spTree>
    <p:extLst>
      <p:ext uri="{BB962C8B-B14F-4D97-AF65-F5344CB8AC3E}">
        <p14:creationId xmlns:p14="http://schemas.microsoft.com/office/powerpoint/2010/main" val="1206499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520DCA9-A6BD-F560-02BA-B5D5459EA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000" y="1552518"/>
            <a:ext cx="11041200" cy="44640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b="1">
                <a:latin typeface="Arial"/>
                <a:cs typeface="Arial"/>
              </a:rPr>
              <a:t>Inference Service</a:t>
            </a:r>
          </a:p>
          <a:p>
            <a:pPr lvl="1"/>
            <a:r>
              <a:rPr lang="en-US" sz="1800">
                <a:latin typeface="Arial"/>
                <a:cs typeface="Arial"/>
              </a:rPr>
              <a:t>Built as a FastAPI python service to bridge model inference to REST API queried by the Headset</a:t>
            </a:r>
          </a:p>
          <a:p>
            <a:pPr lvl="1"/>
            <a:r>
              <a:rPr lang="en-US" sz="1800" b="1">
                <a:latin typeface="Arial"/>
                <a:cs typeface="Arial"/>
              </a:rPr>
              <a:t>Face Detection</a:t>
            </a:r>
            <a:r>
              <a:rPr lang="en-US" sz="1800">
                <a:latin typeface="Arial"/>
                <a:cs typeface="Arial"/>
              </a:rPr>
              <a:t>:</a:t>
            </a:r>
            <a:endParaRPr lang="en-US" sz="1800">
              <a:latin typeface="Arial"/>
              <a:cs typeface="Arial" charset="0"/>
            </a:endParaRPr>
          </a:p>
          <a:p>
            <a:pPr lvl="2"/>
            <a:r>
              <a:rPr lang="en-US" sz="1400">
                <a:latin typeface="Arial"/>
                <a:cs typeface="Arial"/>
              </a:rPr>
              <a:t>Using a pretrained YOLOv8 model fine tuned for face detection</a:t>
            </a:r>
            <a:endParaRPr lang="en-001" sz="1400">
              <a:latin typeface="Arial"/>
              <a:cs typeface="Arial"/>
            </a:endParaRPr>
          </a:p>
          <a:p>
            <a:pPr lvl="1"/>
            <a:r>
              <a:rPr lang="en-US" sz="1800" b="1">
                <a:latin typeface="Arial"/>
                <a:cs typeface="Arial"/>
              </a:rPr>
              <a:t>Emotion Classification</a:t>
            </a:r>
            <a:r>
              <a:rPr lang="en-US" sz="1800">
                <a:latin typeface="Arial"/>
                <a:cs typeface="Arial"/>
              </a:rPr>
              <a:t>:</a:t>
            </a:r>
            <a:endParaRPr lang="en-001" sz="1800">
              <a:latin typeface="Arial"/>
              <a:cs typeface="Arial"/>
            </a:endParaRPr>
          </a:p>
          <a:p>
            <a:pPr lvl="2"/>
            <a:r>
              <a:rPr lang="en-US" sz="1400">
                <a:latin typeface="Arial"/>
                <a:cs typeface="Arial"/>
              </a:rPr>
              <a:t>Pretrained Vision Transformer Classifier is used to classify faces into a set of the most common 7 emotions</a:t>
            </a:r>
            <a:endParaRPr lang="en-001" sz="1400">
              <a:latin typeface="Arial"/>
              <a:cs typeface="Arial"/>
            </a:endParaRPr>
          </a:p>
          <a:p>
            <a:pPr lvl="2"/>
            <a:r>
              <a:rPr lang="en-US" sz="1400">
                <a:latin typeface="Arial"/>
                <a:cs typeface="Arial"/>
              </a:rPr>
              <a:t>The model can also be queried for its softmaxed outputs, to know the distribution over emotions</a:t>
            </a:r>
            <a:endParaRPr lang="en-001" sz="1400">
              <a:latin typeface="Arial"/>
              <a:cs typeface="Arial"/>
            </a:endParaRPr>
          </a:p>
          <a:p>
            <a:pPr lvl="1"/>
            <a:r>
              <a:rPr lang="en-US" sz="1800" b="1">
                <a:latin typeface="Arial"/>
                <a:cs typeface="Arial"/>
              </a:rPr>
              <a:t>Natural Language Inference</a:t>
            </a:r>
            <a:r>
              <a:rPr lang="en-US" sz="1800">
                <a:latin typeface="Arial"/>
                <a:cs typeface="Arial"/>
              </a:rPr>
              <a:t>:</a:t>
            </a:r>
            <a:endParaRPr lang="en-001" sz="1800">
              <a:latin typeface="Arial"/>
              <a:cs typeface="Arial"/>
            </a:endParaRPr>
          </a:p>
          <a:p>
            <a:pPr lvl="2"/>
            <a:r>
              <a:rPr lang="en-US" sz="1400">
                <a:latin typeface="Arial"/>
                <a:cs typeface="Arial"/>
              </a:rPr>
              <a:t>Activations are passed to OpenAI’s Responses API with a clear system prompt, generating a humorous description based on the activations given.</a:t>
            </a:r>
            <a:endParaRPr lang="en-001" sz="1400">
              <a:latin typeface="Arial"/>
              <a:cs typeface="Arial"/>
            </a:endParaRPr>
          </a:p>
          <a:p>
            <a:r>
              <a:rPr lang="en-US" sz="1800" b="1">
                <a:latin typeface="Arial"/>
                <a:cs typeface="Arial"/>
              </a:rPr>
              <a:t>VR Application</a:t>
            </a:r>
            <a:endParaRPr lang="en-US" sz="1800">
              <a:latin typeface="Arial"/>
              <a:cs typeface="Arial"/>
            </a:endParaRPr>
          </a:p>
          <a:p>
            <a:pPr lvl="1"/>
            <a:r>
              <a:rPr lang="en-US" sz="1800">
                <a:latin typeface="Arial"/>
                <a:cs typeface="Arial"/>
              </a:rPr>
              <a:t>Capturing frames periodically and processing user input</a:t>
            </a:r>
            <a:endParaRPr lang="en-001" sz="1800">
              <a:latin typeface="Arial"/>
              <a:cs typeface="Arial"/>
            </a:endParaRPr>
          </a:p>
          <a:p>
            <a:pPr lvl="1"/>
            <a:r>
              <a:rPr lang="en-US" sz="1800">
                <a:latin typeface="Arial"/>
                <a:cs typeface="Arial"/>
              </a:rPr>
              <a:t>Bounding boxes, emotion colors, and LLM description are visualized in real-time on target positions</a:t>
            </a:r>
            <a:endParaRPr lang="en-001" sz="1800">
              <a:latin typeface="Arial"/>
              <a:cs typeface="Arial"/>
            </a:endParaRPr>
          </a:p>
          <a:p>
            <a:endParaRPr lang="en-001" sz="1800">
              <a:cs typeface="Arial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E799CA-7918-BE4F-E8BA-F2BD5A5DA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Campus Groep T, Extended Reality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821B2-462E-DCF2-BEB2-A64032469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5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161BB5B-4C6D-CF9C-CBE0-B5DA0A39D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Approach</a:t>
            </a:r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181150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C7EC0D2-2D8E-AA47-4FBA-4E1B9C0CF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33600" y="6210000"/>
            <a:ext cx="4993200" cy="648000"/>
          </a:xfrm>
        </p:spPr>
        <p:txBody>
          <a:bodyPr anchor="ctr">
            <a:normAutofit/>
          </a:bodyPr>
          <a:lstStyle/>
          <a:p>
            <a:r>
              <a:rPr lang="nl-NL"/>
              <a:t>Campus Groep T, Extended Reality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3710FD-1CF0-E2BF-BC58-9D852360E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A297500-7527-634B-90F4-69D0994C32B4}" type="slidenum">
              <a:rPr lang="nl-NL" smtClean="0"/>
              <a:pPr>
                <a:spcAft>
                  <a:spcPts val="600"/>
                </a:spcAft>
              </a:pPr>
              <a:t>6</a:t>
            </a:fld>
            <a:endParaRPr lang="nl-NL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AEC7E2E-CB49-10E5-314F-3CE4CD894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0" y="2173093"/>
            <a:ext cx="2417366" cy="1152000"/>
          </a:xfrm>
        </p:spPr>
        <p:txBody>
          <a:bodyPr anchor="ctr">
            <a:normAutofit/>
          </a:bodyPr>
          <a:lstStyle/>
          <a:p>
            <a:r>
              <a:rPr lang="en-US"/>
              <a:t>Approach</a:t>
            </a:r>
            <a:endParaRPr lang="en-001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11D9FACF-5CB7-B3A7-889C-D52247FF017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476296" y="206249"/>
            <a:ext cx="2574114" cy="5602819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0EA3BC-12FB-9E52-15DF-399A5199A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1007" y="60405"/>
            <a:ext cx="3667423" cy="58945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38D1FDF-C5BB-D28D-CB60-3765CE9FB71B}"/>
              </a:ext>
            </a:extLst>
          </p:cNvPr>
          <p:cNvSpPr txBox="1"/>
          <p:nvPr/>
        </p:nvSpPr>
        <p:spPr>
          <a:xfrm>
            <a:off x="783034" y="3154277"/>
            <a:ext cx="6012423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b="1"/>
              <a:t>Multi-Stage Pipeline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3F57C-B49F-1309-0493-05C0CF272527}"/>
              </a:ext>
            </a:extLst>
          </p:cNvPr>
          <p:cNvSpPr txBox="1"/>
          <p:nvPr/>
        </p:nvSpPr>
        <p:spPr>
          <a:xfrm>
            <a:off x="6097438" y="5860800"/>
            <a:ext cx="6094562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indent="0">
              <a:lnSpc>
                <a:spcPct val="90000"/>
              </a:lnSpc>
              <a:buNone/>
            </a:pPr>
            <a:r>
              <a:rPr lang="en-US" sz="1800" b="1"/>
              <a:t>All Sub-Systems are Configurable and Adjustable</a:t>
            </a:r>
          </a:p>
        </p:txBody>
      </p:sp>
    </p:spTree>
    <p:extLst>
      <p:ext uri="{BB962C8B-B14F-4D97-AF65-F5344CB8AC3E}">
        <p14:creationId xmlns:p14="http://schemas.microsoft.com/office/powerpoint/2010/main" val="1439618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B85F73-DAEA-01FD-4371-CF3ACA1B6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0" y="510988"/>
            <a:ext cx="11039793" cy="5184424"/>
          </a:xfrm>
        </p:spPr>
        <p:txBody>
          <a:bodyPr anchor="ctr">
            <a:normAutofit/>
          </a:bodyPr>
          <a:lstStyle/>
          <a:p>
            <a:r>
              <a:rPr lang="en-US"/>
              <a:t>Result &amp; Demo</a:t>
            </a:r>
            <a:endParaRPr lang="en-001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9548B7-AA76-DEBC-5C98-A8CD2B516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33600" y="6210000"/>
            <a:ext cx="4993200" cy="648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nl-NL"/>
              <a:t>Campus Groep T, Extended Reality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1C2CAB-1F24-9E32-51E3-5B6AD1055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A297500-7527-634B-90F4-69D0994C32B4}" type="slidenum">
              <a:rPr lang="nl-NL" smtClean="0"/>
              <a:pPr>
                <a:spcAft>
                  <a:spcPts val="600"/>
                </a:spcAft>
              </a:pPr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8223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hatsApp Video 2025-05-22 at 00.23.36">
            <a:hlinkClick r:id="" action="ppaction://media"/>
            <a:extLst>
              <a:ext uri="{FF2B5EF4-FFF2-40B4-BE49-F238E27FC236}">
                <a16:creationId xmlns:a16="http://schemas.microsoft.com/office/drawing/2014/main" id="{A3998E7D-D000-E6F3-08D2-0FD88B1B56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35313" y="196850"/>
            <a:ext cx="5922962" cy="5922963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AA9C08-09AB-A515-EB90-B6B1F1B45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nl-NL"/>
              <a:t>Campus Groep T, Extended Reality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A05AFB-F436-F121-B8FD-A7435A55B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637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2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E81E8A-5ADF-0C32-4FE4-91D4D48B4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>
                <a:solidFill>
                  <a:srgbClr val="2F4D5D"/>
                </a:solidFill>
                <a:latin typeface="Arial"/>
                <a:cs typeface="Arial"/>
              </a:rPr>
              <a:t>Real Time Performance Issues:</a:t>
            </a:r>
          </a:p>
          <a:p>
            <a:pPr lvl="2">
              <a:buFont typeface="Wingdings"/>
              <a:buChar char="§"/>
            </a:pPr>
            <a:r>
              <a:rPr lang="en-US">
                <a:latin typeface="Arial"/>
                <a:cs typeface="Arial"/>
              </a:rPr>
              <a:t>Latching Boxes</a:t>
            </a:r>
          </a:p>
          <a:p>
            <a:pPr lvl="2">
              <a:buFont typeface="Wingdings"/>
              <a:buChar char="§"/>
            </a:pPr>
            <a:r>
              <a:rPr lang="en-US">
                <a:latin typeface="Arial"/>
                <a:cs typeface="Arial"/>
              </a:rPr>
              <a:t>High Latency</a:t>
            </a:r>
          </a:p>
          <a:p>
            <a:pPr lvl="2">
              <a:buFont typeface="Wingdings"/>
              <a:buChar char="§"/>
            </a:pPr>
            <a:r>
              <a:rPr lang="en-US">
                <a:latin typeface="Arial"/>
                <a:cs typeface="Arial"/>
              </a:rPr>
              <a:t>Glitches</a:t>
            </a:r>
          </a:p>
          <a:p>
            <a:pPr lvl="1"/>
            <a:r>
              <a:rPr lang="en-US">
                <a:latin typeface="Arial"/>
                <a:cs typeface="Arial"/>
              </a:rPr>
              <a:t>Model Inaccuracies:</a:t>
            </a:r>
          </a:p>
          <a:p>
            <a:pPr lvl="2">
              <a:buFont typeface="Wingdings"/>
              <a:buChar char="§"/>
            </a:pPr>
            <a:r>
              <a:rPr lang="en-US">
                <a:latin typeface="Arial"/>
                <a:cs typeface="Arial"/>
              </a:rPr>
              <a:t>Inconsistent Model Outputs</a:t>
            </a:r>
          </a:p>
          <a:p>
            <a:pPr lvl="2">
              <a:buFont typeface="Wingdings"/>
              <a:buChar char="§"/>
            </a:pPr>
            <a:r>
              <a:rPr lang="en-US">
                <a:latin typeface="Arial"/>
                <a:cs typeface="Arial"/>
              </a:rPr>
              <a:t>Face Placement Issues</a:t>
            </a:r>
          </a:p>
          <a:p>
            <a:pPr lvl="1"/>
            <a:endParaRPr lang="en-US">
              <a:cs typeface="Arial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A34F0F-6A5A-1B5D-F20C-C42AD65D2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Campus Groep T, Extended Reality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61633E-ABD0-9015-1961-A6D99FD78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9</a:t>
            </a:fld>
            <a:endParaRPr lang="nl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E61CE9C-B8D7-60F8-781B-165BEE989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1613138"/>
          </a:xfrm>
        </p:spPr>
        <p:txBody>
          <a:bodyPr>
            <a:normAutofit/>
          </a:bodyPr>
          <a:lstStyle/>
          <a:p>
            <a:r>
              <a:rPr lang="en-US"/>
              <a:t>Limitation of our project:</a:t>
            </a:r>
            <a:br>
              <a:rPr lang="en-US"/>
            </a:br>
            <a:r>
              <a:rPr lang="en-US" sz="2200"/>
              <a:t>Problems</a:t>
            </a:r>
            <a:br>
              <a:rPr lang="en-US"/>
            </a:br>
            <a:endParaRPr lang="en-001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E0D8FF-57CE-A6E5-21F6-A6F330EC4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6988" y="2246110"/>
            <a:ext cx="3260006" cy="222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509823"/>
      </p:ext>
    </p:extLst>
  </p:cSld>
  <p:clrMapOvr>
    <a:masterClrMapping/>
  </p:clrMapOvr>
</p:sld>
</file>

<file path=ppt/theme/theme1.xml><?xml version="1.0" encoding="utf-8"?>
<a:theme xmlns:a="http://schemas.openxmlformats.org/drawingml/2006/main" name="KU Leuven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U Leuven Sedes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U Leuven" id="{BC384CAF-57B4-4083-BC3D-22218BF4A46A}" vid="{75672E21-F18C-4958-94B8-19E54344552B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KU Leuven</Template>
  <TotalTime>0</TotalTime>
  <Words>834</Words>
  <Application>Microsoft Office PowerPoint</Application>
  <PresentationFormat>Widescreen</PresentationFormat>
  <Paragraphs>104</Paragraphs>
  <Slides>12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Wingdings</vt:lpstr>
      <vt:lpstr>KU Leuven</vt:lpstr>
      <vt:lpstr>KU Leuven Sedes</vt:lpstr>
      <vt:lpstr>VibeSniffa: Emotion Reconigtion &amp; Visualization Using Oculus Quest 3 </vt:lpstr>
      <vt:lpstr>Overview</vt:lpstr>
      <vt:lpstr>Motivation</vt:lpstr>
      <vt:lpstr>Motivation</vt:lpstr>
      <vt:lpstr>Approach</vt:lpstr>
      <vt:lpstr>Approach</vt:lpstr>
      <vt:lpstr>Result &amp; Demo</vt:lpstr>
      <vt:lpstr>PowerPoint Presentation</vt:lpstr>
      <vt:lpstr>Limitation of our project: Problems </vt:lpstr>
      <vt:lpstr>Limitation of our project: Solutions </vt:lpstr>
      <vt:lpstr>Conclusion</vt:lpstr>
      <vt:lpstr>Thank You for listening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Yusuf Hosny</dc:creator>
  <cp:lastModifiedBy>Yusuf Hussein</cp:lastModifiedBy>
  <cp:revision>1</cp:revision>
  <dcterms:created xsi:type="dcterms:W3CDTF">2017-09-13T11:47:32Z</dcterms:created>
  <dcterms:modified xsi:type="dcterms:W3CDTF">2025-05-30T01:24:02Z</dcterms:modified>
</cp:coreProperties>
</file>